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7"/>
  </p:notesMasterIdLst>
  <p:sldIdLst>
    <p:sldId id="256" r:id="rId2"/>
    <p:sldId id="258" r:id="rId3"/>
    <p:sldId id="260" r:id="rId4"/>
    <p:sldId id="282" r:id="rId5"/>
    <p:sldId id="283" r:id="rId6"/>
    <p:sldId id="284" r:id="rId7"/>
    <p:sldId id="264" r:id="rId8"/>
    <p:sldId id="263" r:id="rId9"/>
    <p:sldId id="285" r:id="rId10"/>
    <p:sldId id="286" r:id="rId11"/>
    <p:sldId id="280" r:id="rId12"/>
    <p:sldId id="287" r:id="rId13"/>
    <p:sldId id="288" r:id="rId14"/>
    <p:sldId id="289" r:id="rId15"/>
    <p:sldId id="281" r:id="rId16"/>
  </p:sldIdLst>
  <p:sldSz cx="9144000" cy="5143500" type="screen16x9"/>
  <p:notesSz cx="6858000" cy="9144000"/>
  <p:embeddedFontLst>
    <p:embeddedFont>
      <p:font typeface="Exo 2" panose="020B0604020202020204" charset="0"/>
      <p:regular r:id="rId18"/>
      <p:bold r:id="rId19"/>
      <p:italic r:id="rId20"/>
      <p:boldItalic r:id="rId21"/>
    </p:embeddedFont>
    <p:embeddedFont>
      <p:font typeface="Fira Sans Extra Condensed Medium" panose="020B0604020202020204" charset="0"/>
      <p:regular r:id="rId22"/>
      <p:bold r:id="rId23"/>
      <p:italic r:id="rId24"/>
      <p:boldItalic r:id="rId25"/>
    </p:embeddedFont>
    <p:embeddedFont>
      <p:font typeface="Roboto Condensed Light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B5FF"/>
    <a:srgbClr val="8BC1FD"/>
    <a:srgbClr val="BDE8BA"/>
    <a:srgbClr val="CFF1F0"/>
    <a:srgbClr val="D6FAF7"/>
    <a:srgbClr val="7DC7FF"/>
    <a:srgbClr val="B6DF89"/>
    <a:srgbClr val="D3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C5425B-A842-4529-94E7-9CEB3A1E6213}">
  <a:tblStyle styleId="{2DC5425B-A842-4529-94E7-9CEB3A1E62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005" autoAdjust="0"/>
  </p:normalViewPr>
  <p:slideViewPr>
    <p:cSldViewPr snapToGrid="0">
      <p:cViewPr varScale="1">
        <p:scale>
          <a:sx n="120" d="100"/>
          <a:sy n="120" d="100"/>
        </p:scale>
        <p:origin x="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baafe93df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baafe93df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9baafe93df_0_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9baafe93df_0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3028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269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911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ubTitle" idx="1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1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3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5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7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9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1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2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3.xml"/><Relationship Id="rId7" Type="http://schemas.openxmlformats.org/officeDocument/2006/relationships/slide" Target="slide1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0.xml"/><Relationship Id="rId5" Type="http://schemas.openxmlformats.org/officeDocument/2006/relationships/slide" Target="slide8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5436101" y="1214654"/>
            <a:ext cx="4352099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DIS Security </a:t>
            </a:r>
            <a:endParaRPr dirty="0"/>
          </a:p>
        </p:txBody>
      </p:sp>
      <p:sp>
        <p:nvSpPr>
          <p:cNvPr id="152" name="Google Shape;152;p33"/>
          <p:cNvSpPr txBox="1">
            <a:spLocks noGrp="1"/>
          </p:cNvSpPr>
          <p:nvPr>
            <p:ph type="subTitle" idx="1"/>
          </p:nvPr>
        </p:nvSpPr>
        <p:spPr>
          <a:xfrm>
            <a:off x="4658653" y="3176000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dirty="0"/>
              <a:t>За по-сигурно място</a:t>
            </a:r>
            <a:endParaRPr dirty="0"/>
          </a:p>
        </p:txBody>
      </p:sp>
      <p:cxnSp>
        <p:nvCxnSpPr>
          <p:cNvPr id="153" name="Google Shape;153;p33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6;p37">
            <a:extLst>
              <a:ext uri="{FF2B5EF4-FFF2-40B4-BE49-F238E27FC236}">
                <a16:creationId xmlns:a16="http://schemas.microsoft.com/office/drawing/2014/main" id="{08A48720-1582-406E-9E08-BDCDB419EDE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52563" y="1633144"/>
            <a:ext cx="4668800" cy="654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/>
              <a:t>Електрическа схема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19583670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1AC9313-AECC-4CFE-A24E-2E59134DA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499" y="153568"/>
            <a:ext cx="3693612" cy="4836364"/>
          </a:xfrm>
          <a:prstGeom prst="rect">
            <a:avLst/>
          </a:prstGeom>
        </p:spPr>
      </p:pic>
      <p:sp>
        <p:nvSpPr>
          <p:cNvPr id="7" name="Google Shape;206;p37">
            <a:extLst>
              <a:ext uri="{FF2B5EF4-FFF2-40B4-BE49-F238E27FC236}">
                <a16:creationId xmlns:a16="http://schemas.microsoft.com/office/drawing/2014/main" id="{D92871F8-F3BD-4A08-ADEE-0F7FFC497DF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153111" y="1007098"/>
            <a:ext cx="4668800" cy="654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dirty="0"/>
              <a:t>Електрическа схема №1</a:t>
            </a:r>
            <a:br>
              <a:rPr lang="bg-BG" sz="2200" dirty="0"/>
            </a:br>
            <a:r>
              <a:rPr lang="en-US" sz="2200" dirty="0" err="1"/>
              <a:t>ThinkerCad</a:t>
            </a: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89517594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AF5EE592-B95A-4F2E-9D10-6BBA84CCC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216039"/>
          </a:xfrm>
          <a:prstGeom prst="rect">
            <a:avLst/>
          </a:prstGeom>
        </p:spPr>
      </p:pic>
      <p:sp>
        <p:nvSpPr>
          <p:cNvPr id="11" name="Google Shape;206;p37">
            <a:extLst>
              <a:ext uri="{FF2B5EF4-FFF2-40B4-BE49-F238E27FC236}">
                <a16:creationId xmlns:a16="http://schemas.microsoft.com/office/drawing/2014/main" id="{4760512A-36E0-4600-B4F1-FE0DE21F3DC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90286" y="1038449"/>
            <a:ext cx="4668800" cy="654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dirty="0"/>
              <a:t>Електрическа схема №</a:t>
            </a:r>
            <a:r>
              <a:rPr lang="en-US" sz="2200" dirty="0"/>
              <a:t>2</a:t>
            </a:r>
            <a:br>
              <a:rPr lang="bg-BG" sz="2200" dirty="0"/>
            </a:br>
            <a:r>
              <a:rPr lang="en-US" sz="2200" dirty="0"/>
              <a:t>Fritzing</a:t>
            </a: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295512177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6;p37">
            <a:extLst>
              <a:ext uri="{FF2B5EF4-FFF2-40B4-BE49-F238E27FC236}">
                <a16:creationId xmlns:a16="http://schemas.microsoft.com/office/drawing/2014/main" id="{08A48720-1582-406E-9E08-BDCDB419EDE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0800" y="1772844"/>
            <a:ext cx="4668800" cy="654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Симулация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68107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ail">
            <a:hlinkClick r:id="" action="ppaction://media"/>
            <a:extLst>
              <a:ext uri="{FF2B5EF4-FFF2-40B4-BE49-F238E27FC236}">
                <a16:creationId xmlns:a16="http://schemas.microsoft.com/office/drawing/2014/main" id="{FFAAA5F8-C9B3-444B-9CA5-557E075546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426" b="749"/>
          <a:stretch/>
        </p:blipFill>
        <p:spPr>
          <a:xfrm>
            <a:off x="595666" y="590048"/>
            <a:ext cx="3976334" cy="3963403"/>
          </a:xfrm>
          <a:prstGeom prst="rect">
            <a:avLst/>
          </a:prstGeom>
        </p:spPr>
      </p:pic>
      <p:pic>
        <p:nvPicPr>
          <p:cNvPr id="5" name="Success">
            <a:hlinkClick r:id="" action="ppaction://media"/>
            <a:extLst>
              <a:ext uri="{FF2B5EF4-FFF2-40B4-BE49-F238E27FC236}">
                <a16:creationId xmlns:a16="http://schemas.microsoft.com/office/drawing/2014/main" id="{09064559-0B68-4778-9974-C3BD664E3A9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767" t="514" r="1" b="1130"/>
          <a:stretch/>
        </p:blipFill>
        <p:spPr>
          <a:xfrm>
            <a:off x="4671279" y="590048"/>
            <a:ext cx="3976334" cy="3941222"/>
          </a:xfrm>
          <a:prstGeom prst="rect">
            <a:avLst/>
          </a:prstGeom>
        </p:spPr>
      </p:pic>
      <p:sp>
        <p:nvSpPr>
          <p:cNvPr id="6" name="Google Shape;206;p37">
            <a:extLst>
              <a:ext uri="{FF2B5EF4-FFF2-40B4-BE49-F238E27FC236}">
                <a16:creationId xmlns:a16="http://schemas.microsoft.com/office/drawing/2014/main" id="{34ABB187-2BB4-45F4-A96D-4278C304B21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96550" y="3662328"/>
            <a:ext cx="4668800" cy="654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dirty="0"/>
              <a:t>Сгрешена парола</a:t>
            </a:r>
            <a:endParaRPr sz="2000" dirty="0"/>
          </a:p>
        </p:txBody>
      </p:sp>
      <p:sp>
        <p:nvSpPr>
          <p:cNvPr id="7" name="Google Shape;206;p37">
            <a:extLst>
              <a:ext uri="{FF2B5EF4-FFF2-40B4-BE49-F238E27FC236}">
                <a16:creationId xmlns:a16="http://schemas.microsoft.com/office/drawing/2014/main" id="{14174441-027F-47E5-9B11-90C13DE3BAC5}"/>
              </a:ext>
            </a:extLst>
          </p:cNvPr>
          <p:cNvSpPr txBox="1">
            <a:spLocks/>
          </p:cNvSpPr>
          <p:nvPr/>
        </p:nvSpPr>
        <p:spPr>
          <a:xfrm>
            <a:off x="5712376" y="3662328"/>
            <a:ext cx="3327121" cy="654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Exo 2"/>
              <a:buNone/>
              <a:defRPr sz="16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bg-BG" sz="2000" dirty="0"/>
              <a:t>Вярна парола</a:t>
            </a:r>
          </a:p>
        </p:txBody>
      </p:sp>
    </p:spTree>
    <p:extLst>
      <p:ext uri="{BB962C8B-B14F-4D97-AF65-F5344CB8AC3E}">
        <p14:creationId xmlns:p14="http://schemas.microsoft.com/office/powerpoint/2010/main" val="404877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7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1964850" y="2234813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000" dirty="0"/>
              <a:t>Заключение</a:t>
            </a:r>
            <a:endParaRPr sz="3000" dirty="0"/>
          </a:p>
        </p:txBody>
      </p:sp>
      <p:cxnSp>
        <p:nvCxnSpPr>
          <p:cNvPr id="251" name="Google Shape;251;p40"/>
          <p:cNvCxnSpPr/>
          <p:nvPr/>
        </p:nvCxnSpPr>
        <p:spPr>
          <a:xfrm>
            <a:off x="3957600" y="3045275"/>
            <a:ext cx="1368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2014216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B3342E-1724-4C59-AF3C-8299EE8E75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89903" y="177655"/>
            <a:ext cx="2764193" cy="946200"/>
          </a:xfrm>
        </p:spPr>
        <p:txBody>
          <a:bodyPr/>
          <a:lstStyle/>
          <a:p>
            <a:r>
              <a:rPr lang="bg-BG" sz="3200" dirty="0"/>
              <a:t>Съдържание</a:t>
            </a:r>
            <a:endParaRPr lang="en-US" sz="3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CAD068-4FD5-4779-AB49-7FBFF429EF0D}"/>
              </a:ext>
            </a:extLst>
          </p:cNvPr>
          <p:cNvSpPr txBox="1"/>
          <p:nvPr/>
        </p:nvSpPr>
        <p:spPr>
          <a:xfrm>
            <a:off x="2205008" y="1295834"/>
            <a:ext cx="4650379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spcBef>
                <a:spcPts val="600"/>
              </a:spcBef>
              <a:buAutoNum type="arabicPeriod"/>
            </a:pPr>
            <a:r>
              <a:rPr lang="en-US" sz="2800" dirty="0">
                <a:solidFill>
                  <a:schemeClr val="accent1">
                    <a:lumMod val="25000"/>
                  </a:schemeClr>
                </a:solidFill>
                <a:latin typeface="Exo 2" panose="020B0604020202020204" charset="0"/>
                <a:hlinkClick r:id="rId3" action="ppaction://hlinksldjump"/>
              </a:rPr>
              <a:t>Security</a:t>
            </a:r>
            <a:endParaRPr lang="en-US" sz="2800" dirty="0">
              <a:solidFill>
                <a:schemeClr val="accent1">
                  <a:lumMod val="25000"/>
                </a:schemeClr>
              </a:solidFill>
              <a:latin typeface="Exo 2" panose="020B0604020202020204" charset="0"/>
            </a:endParaRPr>
          </a:p>
          <a:p>
            <a:pPr marL="342900" indent="-342900" algn="ctr">
              <a:spcBef>
                <a:spcPts val="600"/>
              </a:spcBef>
              <a:buAutoNum type="arabicPeriod"/>
            </a:pPr>
            <a:r>
              <a:rPr lang="bg-BG" sz="2800" dirty="0">
                <a:solidFill>
                  <a:schemeClr val="accent1">
                    <a:lumMod val="25000"/>
                  </a:schemeClr>
                </a:solidFill>
                <a:latin typeface="Exo 2" panose="020B0604020202020204" charset="0"/>
                <a:hlinkClick r:id="rId4" action="ppaction://hlinksldjump"/>
              </a:rPr>
              <a:t>Разработка и компоненти на проекта</a:t>
            </a:r>
            <a:endParaRPr lang="bg-BG" sz="2800" dirty="0">
              <a:solidFill>
                <a:schemeClr val="accent1">
                  <a:lumMod val="25000"/>
                </a:schemeClr>
              </a:solidFill>
              <a:latin typeface="Exo 2" panose="020B0604020202020204" charset="0"/>
            </a:endParaRPr>
          </a:p>
          <a:p>
            <a:pPr marL="342900" indent="-342900" algn="ctr">
              <a:spcBef>
                <a:spcPts val="600"/>
              </a:spcBef>
              <a:buAutoNum type="arabicPeriod"/>
            </a:pPr>
            <a:r>
              <a:rPr lang="bg-BG" sz="2800" dirty="0">
                <a:solidFill>
                  <a:schemeClr val="accent1">
                    <a:lumMod val="25000"/>
                  </a:schemeClr>
                </a:solidFill>
                <a:latin typeface="Exo 2" panose="020B0604020202020204" charset="0"/>
                <a:hlinkClick r:id="rId5" action="ppaction://hlinksldjump"/>
              </a:rPr>
              <a:t>Блокова схема</a:t>
            </a:r>
            <a:endParaRPr lang="bg-BG" sz="2800" dirty="0">
              <a:solidFill>
                <a:schemeClr val="accent1">
                  <a:lumMod val="25000"/>
                </a:schemeClr>
              </a:solidFill>
              <a:latin typeface="Exo 2" panose="020B0604020202020204" charset="0"/>
            </a:endParaRPr>
          </a:p>
          <a:p>
            <a:pPr marL="342900" indent="-342900" algn="ctr">
              <a:spcBef>
                <a:spcPts val="600"/>
              </a:spcBef>
              <a:buAutoNum type="arabicPeriod"/>
            </a:pPr>
            <a:r>
              <a:rPr lang="bg-BG" sz="2800" dirty="0">
                <a:solidFill>
                  <a:schemeClr val="accent1">
                    <a:lumMod val="25000"/>
                  </a:schemeClr>
                </a:solidFill>
                <a:latin typeface="Exo 2" panose="020B0604020202020204" charset="0"/>
                <a:hlinkClick r:id="rId6" action="ppaction://hlinksldjump"/>
              </a:rPr>
              <a:t>Електрическа схема</a:t>
            </a:r>
            <a:endParaRPr lang="bg-BG" sz="2800" dirty="0">
              <a:solidFill>
                <a:schemeClr val="accent1">
                  <a:lumMod val="25000"/>
                </a:schemeClr>
              </a:solidFill>
              <a:latin typeface="Exo 2" panose="020B0604020202020204" charset="0"/>
            </a:endParaRPr>
          </a:p>
          <a:p>
            <a:pPr marL="342900" indent="-342900" algn="ctr">
              <a:spcBef>
                <a:spcPts val="600"/>
              </a:spcBef>
              <a:buAutoNum type="arabicPeriod"/>
            </a:pPr>
            <a:r>
              <a:rPr lang="bg-BG" sz="2800" dirty="0">
                <a:solidFill>
                  <a:schemeClr val="accent1">
                    <a:lumMod val="25000"/>
                  </a:schemeClr>
                </a:solidFill>
                <a:latin typeface="Exo 2" panose="020B0604020202020204" charset="0"/>
                <a:hlinkClick r:id="rId7" action="ppaction://hlinksldjump"/>
              </a:rPr>
              <a:t>Симулация</a:t>
            </a:r>
            <a:endParaRPr lang="bg-BG" sz="2800" dirty="0">
              <a:solidFill>
                <a:schemeClr val="accent1">
                  <a:lumMod val="25000"/>
                </a:schemeClr>
              </a:solidFill>
              <a:latin typeface="Exo 2" panose="020B0604020202020204" charset="0"/>
            </a:endParaRPr>
          </a:p>
          <a:p>
            <a:pPr marL="342900" indent="-342900" algn="ctr">
              <a:spcBef>
                <a:spcPts val="600"/>
              </a:spcBef>
              <a:buAutoNum type="arabicPeriod"/>
            </a:pPr>
            <a:r>
              <a:rPr lang="bg-BG" sz="2800" dirty="0">
                <a:solidFill>
                  <a:schemeClr val="accent1">
                    <a:lumMod val="25000"/>
                  </a:schemeClr>
                </a:solidFill>
                <a:latin typeface="Exo 2" panose="020B0604020202020204" charset="0"/>
                <a:hlinkClick r:id="rId8" action="ppaction://hlinksldjump"/>
              </a:rPr>
              <a:t>Заключение</a:t>
            </a:r>
            <a:endParaRPr lang="en-US" sz="2800" dirty="0">
              <a:solidFill>
                <a:schemeClr val="accent1">
                  <a:lumMod val="25000"/>
                </a:schemeClr>
              </a:solidFill>
              <a:latin typeface="Exo 2" panose="020B060402020202020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>
            <a:spLocks noGrp="1"/>
          </p:cNvSpPr>
          <p:nvPr>
            <p:ph type="ctrTitle"/>
          </p:nvPr>
        </p:nvSpPr>
        <p:spPr>
          <a:xfrm>
            <a:off x="2635950" y="2244486"/>
            <a:ext cx="3867300" cy="654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Security</a:t>
            </a:r>
            <a:endParaRPr sz="3500" dirty="0"/>
          </a:p>
        </p:txBody>
      </p:sp>
      <p:cxnSp>
        <p:nvCxnSpPr>
          <p:cNvPr id="207" name="Google Shape;207;p37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37"/>
          <p:cNvCxnSpPr/>
          <p:nvPr/>
        </p:nvCxnSpPr>
        <p:spPr>
          <a:xfrm>
            <a:off x="0" y="356817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9B235-8E21-4249-8667-1EBB633BB9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435" y="1160268"/>
            <a:ext cx="6965463" cy="2382379"/>
          </a:xfrm>
        </p:spPr>
        <p:txBody>
          <a:bodyPr/>
          <a:lstStyle/>
          <a:p>
            <a:r>
              <a:rPr lang="en-US" b="0" dirty="0"/>
              <a:t>DIS Security </a:t>
            </a:r>
            <a:r>
              <a:rPr lang="bg-BG" b="0" dirty="0"/>
              <a:t>е вторият проект на нашият екип, като отново е с практическа насоченост, като този път, на преден план идва вашето спокойствие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39453289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6;p37">
            <a:extLst>
              <a:ext uri="{FF2B5EF4-FFF2-40B4-BE49-F238E27FC236}">
                <a16:creationId xmlns:a16="http://schemas.microsoft.com/office/drawing/2014/main" id="{08A48720-1582-406E-9E08-BDCDB419EDE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52563" y="1633144"/>
            <a:ext cx="4668800" cy="654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/>
              <a:t>Разработка и компоненти на проекта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01465671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47196-E567-4FD9-BB02-9D2ADA6D1B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52741" y="378976"/>
            <a:ext cx="5214300" cy="946200"/>
          </a:xfrm>
        </p:spPr>
        <p:txBody>
          <a:bodyPr/>
          <a:lstStyle/>
          <a:p>
            <a:r>
              <a:rPr lang="bg-BG" sz="3200" dirty="0"/>
              <a:t>Разработка</a:t>
            </a:r>
            <a:endParaRPr lang="en-US" sz="32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16E5291-EA7D-4201-8E99-3E0E0F149EED}"/>
              </a:ext>
            </a:extLst>
          </p:cNvPr>
          <p:cNvSpPr/>
          <p:nvPr/>
        </p:nvSpPr>
        <p:spPr>
          <a:xfrm>
            <a:off x="1308537" y="2343807"/>
            <a:ext cx="1513490" cy="872359"/>
          </a:xfrm>
          <a:prstGeom prst="ellipse">
            <a:avLst/>
          </a:prstGeom>
          <a:solidFill>
            <a:srgbClr val="BDE8BA"/>
          </a:solidFill>
          <a:ln>
            <a:solidFill>
              <a:srgbClr val="B6DF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Ибрям</a:t>
            </a:r>
            <a:endParaRPr lang="en-US" dirty="0">
              <a:solidFill>
                <a:schemeClr val="bg2">
                  <a:lumMod val="75000"/>
                </a:schemeClr>
              </a:solidFill>
              <a:latin typeface="Exo 2" panose="020B060402020202020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50FC523-F2C8-43F6-A8E3-EA26B29DA95F}"/>
              </a:ext>
            </a:extLst>
          </p:cNvPr>
          <p:cNvSpPr/>
          <p:nvPr/>
        </p:nvSpPr>
        <p:spPr>
          <a:xfrm>
            <a:off x="5399979" y="2017986"/>
            <a:ext cx="1513490" cy="872359"/>
          </a:xfrm>
          <a:prstGeom prst="ellipse">
            <a:avLst/>
          </a:prstGeom>
          <a:solidFill>
            <a:srgbClr val="8BC1FD"/>
          </a:solidFill>
          <a:ln>
            <a:solidFill>
              <a:srgbClr val="53B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Валерия</a:t>
            </a:r>
            <a:endParaRPr lang="en-US" dirty="0">
              <a:solidFill>
                <a:schemeClr val="bg2">
                  <a:lumMod val="75000"/>
                </a:schemeClr>
              </a:solidFill>
              <a:latin typeface="Exo 2" panose="020B060402020202020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9200F1-30FC-4FB4-8C81-54972D6DE241}"/>
              </a:ext>
            </a:extLst>
          </p:cNvPr>
          <p:cNvSpPr/>
          <p:nvPr/>
        </p:nvSpPr>
        <p:spPr>
          <a:xfrm>
            <a:off x="6818826" y="1195385"/>
            <a:ext cx="1912883" cy="872359"/>
          </a:xfrm>
          <a:prstGeom prst="ellipse">
            <a:avLst/>
          </a:prstGeom>
          <a:solidFill>
            <a:srgbClr val="8BC1FD"/>
          </a:solidFill>
          <a:ln>
            <a:solidFill>
              <a:srgbClr val="53B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Презентация</a:t>
            </a:r>
            <a:endParaRPr lang="en-US" dirty="0">
              <a:solidFill>
                <a:schemeClr val="bg2">
                  <a:lumMod val="75000"/>
                </a:schemeClr>
              </a:solidFill>
              <a:latin typeface="Exo 2" panose="020B060402020202020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D9E73A9-DE14-470A-99C4-6365C597F326}"/>
              </a:ext>
            </a:extLst>
          </p:cNvPr>
          <p:cNvSpPr/>
          <p:nvPr/>
        </p:nvSpPr>
        <p:spPr>
          <a:xfrm>
            <a:off x="3595996" y="2779987"/>
            <a:ext cx="1513490" cy="872359"/>
          </a:xfrm>
          <a:prstGeom prst="ellipse">
            <a:avLst/>
          </a:prstGeom>
          <a:gradFill flip="none" rotWithShape="1">
            <a:gsLst>
              <a:gs pos="0">
                <a:srgbClr val="BDE8BA"/>
              </a:gs>
              <a:gs pos="50000">
                <a:srgbClr val="CFF1F0"/>
              </a:gs>
              <a:gs pos="100000">
                <a:srgbClr val="53B5FF"/>
              </a:gs>
            </a:gsLst>
            <a:lin ang="0" scaled="1"/>
            <a:tileRect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Код</a:t>
            </a:r>
            <a:endParaRPr lang="en-US" dirty="0">
              <a:solidFill>
                <a:schemeClr val="bg2">
                  <a:lumMod val="75000"/>
                </a:schemeClr>
              </a:solidFill>
              <a:latin typeface="Exo 2" panose="020B060402020202020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2E9351B-D154-4874-B327-BDDC4C0E1E94}"/>
              </a:ext>
            </a:extLst>
          </p:cNvPr>
          <p:cNvSpPr/>
          <p:nvPr/>
        </p:nvSpPr>
        <p:spPr>
          <a:xfrm>
            <a:off x="6689834" y="2827283"/>
            <a:ext cx="1513490" cy="872359"/>
          </a:xfrm>
          <a:prstGeom prst="ellipse">
            <a:avLst/>
          </a:prstGeom>
          <a:solidFill>
            <a:srgbClr val="8BC1FD"/>
          </a:solidFill>
          <a:ln>
            <a:solidFill>
              <a:srgbClr val="53B5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Блок</a:t>
            </a:r>
            <a:r>
              <a:rPr lang="bg-BG" dirty="0">
                <a:solidFill>
                  <a:schemeClr val="tx2">
                    <a:lumMod val="10000"/>
                  </a:schemeClr>
                </a:solidFill>
                <a:latin typeface="Exo 2" panose="020B0604020202020204" charset="0"/>
              </a:rPr>
              <a:t> </a:t>
            </a:r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и ел.</a:t>
            </a:r>
            <a:b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</a:br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схема</a:t>
            </a:r>
            <a:endParaRPr lang="en-US" dirty="0">
              <a:solidFill>
                <a:schemeClr val="bg2">
                  <a:lumMod val="75000"/>
                </a:schemeClr>
              </a:solidFill>
              <a:latin typeface="Exo 2" panose="020B060402020202020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7BF296-D0C7-43C7-BB10-4EA0A9B4373A}"/>
              </a:ext>
            </a:extLst>
          </p:cNvPr>
          <p:cNvSpPr/>
          <p:nvPr/>
        </p:nvSpPr>
        <p:spPr>
          <a:xfrm>
            <a:off x="746233" y="1491154"/>
            <a:ext cx="1124608" cy="663024"/>
          </a:xfrm>
          <a:prstGeom prst="ellipse">
            <a:avLst/>
          </a:prstGeom>
          <a:solidFill>
            <a:srgbClr val="BDE8BA"/>
          </a:solidFill>
          <a:ln>
            <a:solidFill>
              <a:srgbClr val="B6DF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Идея</a:t>
            </a:r>
            <a:endParaRPr lang="en-US" dirty="0">
              <a:solidFill>
                <a:schemeClr val="bg2">
                  <a:lumMod val="75000"/>
                </a:schemeClr>
              </a:solidFill>
              <a:latin typeface="Exo 2" panose="020B060402020202020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0F8F726-D907-4916-86BD-82092F2BF49F}"/>
              </a:ext>
            </a:extLst>
          </p:cNvPr>
          <p:cNvSpPr/>
          <p:nvPr/>
        </p:nvSpPr>
        <p:spPr>
          <a:xfrm>
            <a:off x="987971" y="3589727"/>
            <a:ext cx="1403132" cy="782577"/>
          </a:xfrm>
          <a:prstGeom prst="ellipse">
            <a:avLst/>
          </a:prstGeom>
          <a:solidFill>
            <a:srgbClr val="BDE8BA"/>
          </a:solidFill>
          <a:ln>
            <a:solidFill>
              <a:srgbClr val="B6DF8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Хардуер</a:t>
            </a:r>
            <a:endParaRPr lang="en-US" dirty="0">
              <a:solidFill>
                <a:schemeClr val="bg2">
                  <a:lumMod val="75000"/>
                </a:schemeClr>
              </a:solidFill>
              <a:latin typeface="Exo 2" panose="020B060402020202020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AC0F8B4-DBAE-4CE0-BB73-3DBFFE8038A0}"/>
              </a:ext>
            </a:extLst>
          </p:cNvPr>
          <p:cNvCxnSpPr>
            <a:stCxn id="3" idx="1"/>
            <a:endCxn id="12" idx="4"/>
          </p:cNvCxnSpPr>
          <p:nvPr/>
        </p:nvCxnSpPr>
        <p:spPr>
          <a:xfrm flipH="1" flipV="1">
            <a:off x="1308537" y="2154178"/>
            <a:ext cx="221645" cy="31738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351967-2293-4E87-AF82-C63275E63489}"/>
              </a:ext>
            </a:extLst>
          </p:cNvPr>
          <p:cNvCxnSpPr>
            <a:cxnSpLocks/>
            <a:stCxn id="3" idx="4"/>
            <a:endCxn id="13" idx="7"/>
          </p:cNvCxnSpPr>
          <p:nvPr/>
        </p:nvCxnSpPr>
        <p:spPr>
          <a:xfrm>
            <a:off x="2065282" y="3216166"/>
            <a:ext cx="120337" cy="488167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3E3EBC6-86B3-4F50-AC57-80DB4ED7069D}"/>
              </a:ext>
            </a:extLst>
          </p:cNvPr>
          <p:cNvCxnSpPr>
            <a:cxnSpLocks/>
            <a:stCxn id="3" idx="5"/>
            <a:endCxn id="9" idx="2"/>
          </p:cNvCxnSpPr>
          <p:nvPr/>
        </p:nvCxnSpPr>
        <p:spPr>
          <a:xfrm>
            <a:off x="2600382" y="3088412"/>
            <a:ext cx="995614" cy="127755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3DF86E-3B07-42C9-81EF-8CFDAC50DE24}"/>
              </a:ext>
            </a:extLst>
          </p:cNvPr>
          <p:cNvCxnSpPr>
            <a:cxnSpLocks/>
            <a:stCxn id="3" idx="7"/>
            <a:endCxn id="25" idx="2"/>
          </p:cNvCxnSpPr>
          <p:nvPr/>
        </p:nvCxnSpPr>
        <p:spPr>
          <a:xfrm flipV="1">
            <a:off x="2600382" y="1804707"/>
            <a:ext cx="317558" cy="666854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F8AEFEE-7961-46EB-9469-AF2C21A20BC5}"/>
              </a:ext>
            </a:extLst>
          </p:cNvPr>
          <p:cNvCxnSpPr>
            <a:cxnSpLocks/>
            <a:stCxn id="4" idx="5"/>
            <a:endCxn id="11" idx="1"/>
          </p:cNvCxnSpPr>
          <p:nvPr/>
        </p:nvCxnSpPr>
        <p:spPr>
          <a:xfrm>
            <a:off x="6691824" y="2762591"/>
            <a:ext cx="219655" cy="19244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3747BC4-AA9F-4896-BF62-CF1B4BD044F0}"/>
              </a:ext>
            </a:extLst>
          </p:cNvPr>
          <p:cNvCxnSpPr>
            <a:cxnSpLocks/>
            <a:stCxn id="4" idx="7"/>
            <a:endCxn id="8" idx="2"/>
          </p:cNvCxnSpPr>
          <p:nvPr/>
        </p:nvCxnSpPr>
        <p:spPr>
          <a:xfrm flipV="1">
            <a:off x="6691824" y="1631565"/>
            <a:ext cx="127002" cy="514175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62169C4-02B8-4BDA-9E66-CA5480999F5B}"/>
              </a:ext>
            </a:extLst>
          </p:cNvPr>
          <p:cNvCxnSpPr>
            <a:cxnSpLocks/>
            <a:stCxn id="4" idx="1"/>
            <a:endCxn id="25" idx="6"/>
          </p:cNvCxnSpPr>
          <p:nvPr/>
        </p:nvCxnSpPr>
        <p:spPr>
          <a:xfrm flipH="1" flipV="1">
            <a:off x="5032411" y="1804707"/>
            <a:ext cx="589213" cy="34103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058FB4A-B2C2-4C20-9F2C-30665EC5C34F}"/>
              </a:ext>
            </a:extLst>
          </p:cNvPr>
          <p:cNvCxnSpPr>
            <a:cxnSpLocks/>
            <a:stCxn id="4" idx="3"/>
            <a:endCxn id="9" idx="6"/>
          </p:cNvCxnSpPr>
          <p:nvPr/>
        </p:nvCxnSpPr>
        <p:spPr>
          <a:xfrm flipH="1">
            <a:off x="5109486" y="2762591"/>
            <a:ext cx="512138" cy="45357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86FC4202-4C4E-4F66-B503-824A248DB976}"/>
              </a:ext>
            </a:extLst>
          </p:cNvPr>
          <p:cNvSpPr/>
          <p:nvPr/>
        </p:nvSpPr>
        <p:spPr>
          <a:xfrm>
            <a:off x="2917940" y="1368527"/>
            <a:ext cx="2114471" cy="872359"/>
          </a:xfrm>
          <a:prstGeom prst="ellipse">
            <a:avLst/>
          </a:prstGeom>
          <a:gradFill flip="none" rotWithShape="1">
            <a:gsLst>
              <a:gs pos="0">
                <a:srgbClr val="BDE8BA"/>
              </a:gs>
              <a:gs pos="50000">
                <a:srgbClr val="CFF1F0"/>
              </a:gs>
              <a:gs pos="100000">
                <a:srgbClr val="8BC1FD"/>
              </a:gs>
            </a:gsLst>
            <a:lin ang="0" scaled="1"/>
            <a:tileRect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dirty="0">
                <a:solidFill>
                  <a:schemeClr val="bg2">
                    <a:lumMod val="75000"/>
                  </a:schemeClr>
                </a:solidFill>
                <a:latin typeface="Exo 2" panose="020B0604020202020204" charset="0"/>
              </a:rPr>
              <a:t>Документация</a:t>
            </a:r>
            <a:endParaRPr lang="en-US" dirty="0">
              <a:solidFill>
                <a:schemeClr val="bg2">
                  <a:lumMod val="75000"/>
                </a:schemeClr>
              </a:solidFill>
              <a:latin typeface="Exo 2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86201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1"/>
          <p:cNvSpPr txBox="1">
            <a:spLocks noGrp="1"/>
          </p:cNvSpPr>
          <p:nvPr>
            <p:ph type="ctrTitle"/>
          </p:nvPr>
        </p:nvSpPr>
        <p:spPr>
          <a:xfrm>
            <a:off x="1964850" y="535730"/>
            <a:ext cx="5214300" cy="6033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Компоненти на проекта</a:t>
            </a:r>
            <a:endParaRPr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81AB22E-59E1-4F44-B907-ED1F8D378F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8694025"/>
              </p:ext>
            </p:extLst>
          </p:nvPr>
        </p:nvGraphicFramePr>
        <p:xfrm>
          <a:off x="1964850" y="1401253"/>
          <a:ext cx="5214300" cy="2966720"/>
        </p:xfrm>
        <a:graphic>
          <a:graphicData uri="http://schemas.openxmlformats.org/drawingml/2006/table">
            <a:tbl>
              <a:tblPr firstRow="1" bandRow="1">
                <a:tableStyleId>{2DC5425B-A842-4529-94E7-9CEB3A1E6213}</a:tableStyleId>
              </a:tblPr>
              <a:tblGrid>
                <a:gridCol w="2607150">
                  <a:extLst>
                    <a:ext uri="{9D8B030D-6E8A-4147-A177-3AD203B41FA5}">
                      <a16:colId xmlns:a16="http://schemas.microsoft.com/office/drawing/2014/main" val="1731766419"/>
                    </a:ext>
                  </a:extLst>
                </a:gridCol>
                <a:gridCol w="2607150">
                  <a:extLst>
                    <a:ext uri="{9D8B030D-6E8A-4147-A177-3AD203B41FA5}">
                      <a16:colId xmlns:a16="http://schemas.microsoft.com/office/drawing/2014/main" val="190404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bg-BG" b="1" dirty="0"/>
                        <a:t>Компонент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bg-BG" b="1" dirty="0"/>
                        <a:t>Количество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600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Piezo </a:t>
                      </a:r>
                      <a:r>
                        <a:rPr lang="bg-BG" dirty="0"/>
                        <a:t>Кристал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bg-B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2235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bg-BG" dirty="0"/>
                        <a:t>Резистор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2253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PIR </a:t>
                      </a:r>
                      <a:r>
                        <a:rPr lang="bg-BG" dirty="0"/>
                        <a:t>Сензор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0613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Keypad</a:t>
                      </a:r>
                      <a:r>
                        <a:rPr lang="bg-BG" dirty="0"/>
                        <a:t> 4</a:t>
                      </a:r>
                      <a:r>
                        <a:rPr lang="en-US" dirty="0"/>
                        <a:t>x4</a:t>
                      </a:r>
                      <a:endParaRPr lang="bg-B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8024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bg-BG" dirty="0"/>
                        <a:t>Светодиод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084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LCD </a:t>
                      </a:r>
                      <a:r>
                        <a:rPr lang="bg-BG" dirty="0"/>
                        <a:t>Дисплей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4815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bg-BG" dirty="0"/>
                        <a:t>Потенциометър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27443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1964850" y="2234813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000" dirty="0"/>
              <a:t>Блокова схема</a:t>
            </a:r>
            <a:endParaRPr sz="3000" dirty="0"/>
          </a:p>
        </p:txBody>
      </p:sp>
      <p:cxnSp>
        <p:nvCxnSpPr>
          <p:cNvPr id="4" name="Google Shape;207;p37">
            <a:extLst>
              <a:ext uri="{FF2B5EF4-FFF2-40B4-BE49-F238E27FC236}">
                <a16:creationId xmlns:a16="http://schemas.microsoft.com/office/drawing/2014/main" id="{C659E10F-6A7F-43A9-9631-F7468349B3B4}"/>
              </a:ext>
            </a:extLst>
          </p:cNvPr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" name="Google Shape;208;p37">
            <a:extLst>
              <a:ext uri="{FF2B5EF4-FFF2-40B4-BE49-F238E27FC236}">
                <a16:creationId xmlns:a16="http://schemas.microsoft.com/office/drawing/2014/main" id="{9D16AF7F-837F-4197-867A-78C73CBDE7DF}"/>
              </a:ext>
            </a:extLst>
          </p:cNvPr>
          <p:cNvCxnSpPr/>
          <p:nvPr/>
        </p:nvCxnSpPr>
        <p:spPr>
          <a:xfrm>
            <a:off x="0" y="356817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0"/>
          <p:cNvSpPr txBox="1">
            <a:spLocks noGrp="1"/>
          </p:cNvSpPr>
          <p:nvPr>
            <p:ph type="ctrTitle" idx="2"/>
          </p:nvPr>
        </p:nvSpPr>
        <p:spPr>
          <a:xfrm>
            <a:off x="4906606" y="165658"/>
            <a:ext cx="4194932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800" dirty="0"/>
              <a:t>Блокова схема</a:t>
            </a:r>
            <a:endParaRPr sz="2800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BF5FA84-BB7D-40E1-8A18-64C903E67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93" y="1475484"/>
            <a:ext cx="7571613" cy="267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51887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112</Words>
  <Application>Microsoft Office PowerPoint</Application>
  <PresentationFormat>On-screen Show (16:9)</PresentationFormat>
  <Paragraphs>47</Paragraphs>
  <Slides>15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Roboto Condensed Light</vt:lpstr>
      <vt:lpstr>Exo 2</vt:lpstr>
      <vt:lpstr>Arial</vt:lpstr>
      <vt:lpstr>Fira Sans Extra Condensed Medium</vt:lpstr>
      <vt:lpstr>Tech Newsletter XL by Slidesgo</vt:lpstr>
      <vt:lpstr>DIS Security </vt:lpstr>
      <vt:lpstr>Съдържание</vt:lpstr>
      <vt:lpstr>Security</vt:lpstr>
      <vt:lpstr>DIS Security е вторият проект на нашият екип, като отново е с практическа насоченост, като този път, на преден план идва вашето спокойствие</vt:lpstr>
      <vt:lpstr>Разработка и компоненти на проекта</vt:lpstr>
      <vt:lpstr>Разработка</vt:lpstr>
      <vt:lpstr>Компоненти на проекта</vt:lpstr>
      <vt:lpstr>Блокова схема</vt:lpstr>
      <vt:lpstr>Блокова схема</vt:lpstr>
      <vt:lpstr>Електрическа схема</vt:lpstr>
      <vt:lpstr>Електрическа схема №1 ThinkerCad</vt:lpstr>
      <vt:lpstr>Електрическа схема №2 Fritzing</vt:lpstr>
      <vt:lpstr>Симулация</vt:lpstr>
      <vt:lpstr>Сгрешена парола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 Security</dc:title>
  <cp:lastModifiedBy>ValeriaStamenova</cp:lastModifiedBy>
  <cp:revision>15</cp:revision>
  <dcterms:modified xsi:type="dcterms:W3CDTF">2021-04-18T05:37:47Z</dcterms:modified>
</cp:coreProperties>
</file>